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22"/>
  </p:notesMasterIdLst>
  <p:sldIdLst>
    <p:sldId id="256" r:id="rId2"/>
    <p:sldId id="275" r:id="rId3"/>
    <p:sldId id="276" r:id="rId4"/>
    <p:sldId id="270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1" r:id="rId19"/>
    <p:sldId id="273" r:id="rId20"/>
    <p:sldId id="277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D764619-ADD0-4854-A975-4C48E7E7B9A2}" type="datetimeFigureOut">
              <a:rPr lang="en-US"/>
              <a:pPr>
                <a:defRPr/>
              </a:pPr>
              <a:t>5/9/2011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E20CC6B-0F9D-4779-948E-7CEF8C4DA8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B2E49-B175-43A5-870F-C5DECA79ABD8}" type="datetimeFigureOut">
              <a:rPr lang="en-US"/>
              <a:pPr>
                <a:defRPr/>
              </a:pPr>
              <a:t>5/9/2011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E94AA-5676-42AE-B98C-F3EC4079E2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2BFA0-9BEB-4911-8007-1A77B2E32151}" type="datetimeFigureOut">
              <a:rPr lang="en-US"/>
              <a:pPr>
                <a:defRPr/>
              </a:pPr>
              <a:t>5/9/2011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1D7E5-B6A4-4691-98AA-AD514C1DAD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591B5-5373-4CDD-80AE-DBF99A09460E}" type="datetimeFigureOut">
              <a:rPr lang="en-US"/>
              <a:pPr>
                <a:defRPr/>
              </a:pPr>
              <a:t>5/9/2011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579A8-B6F2-4BAE-ADE4-966BC6897D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8CEA3-543A-4120-98D3-012169132C36}" type="datetimeFigureOut">
              <a:rPr lang="en-US"/>
              <a:pPr>
                <a:defRPr/>
              </a:pPr>
              <a:t>5/9/2011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D936C-7B84-41F3-BFC7-2B81F568F8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18E5D-CEC6-4903-9F5A-812756C572FA}" type="datetimeFigureOut">
              <a:rPr lang="en-US"/>
              <a:pPr>
                <a:defRPr/>
              </a:pPr>
              <a:t>5/9/2011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B5F92-A8DE-4C00-8F00-C12D514A1F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B924C-1A6A-4485-9A0D-0D218F6C0962}" type="datetimeFigureOut">
              <a:rPr lang="en-US"/>
              <a:pPr>
                <a:defRPr/>
              </a:pPr>
              <a:t>5/9/2011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2CF84-1E4C-43D8-A6B5-C3E6393633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A560-9AF8-4154-975B-EC7966C93B31}" type="datetimeFigureOut">
              <a:rPr lang="en-US"/>
              <a:pPr>
                <a:defRPr/>
              </a:pPr>
              <a:t>5/9/2011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C5BA7-AAB6-498E-AF1E-431C5C9DCF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C2794-09AC-4D94-A883-4CDE26CCB6B2}" type="datetimeFigureOut">
              <a:rPr lang="en-US"/>
              <a:pPr>
                <a:defRPr/>
              </a:pPr>
              <a:t>5/9/2011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F1F31-4EC5-4ACA-95D3-D194E1982C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E1076-12F6-4068-8A7B-87B874360967}" type="datetimeFigureOut">
              <a:rPr lang="en-US"/>
              <a:pPr>
                <a:defRPr/>
              </a:pPr>
              <a:t>5/9/2011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3CA68-0631-4071-B74D-2E164FD572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D1D1C-BDA4-4A84-9DBA-9466B9297A92}" type="datetimeFigureOut">
              <a:rPr lang="en-US"/>
              <a:pPr>
                <a:defRPr/>
              </a:pPr>
              <a:t>5/9/2011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76F81-D3F9-43E4-A28E-0C6DF9938B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B2E72-6749-4CB6-A9C3-DF62C9526573}" type="datetimeFigureOut">
              <a:rPr lang="en-US"/>
              <a:pPr>
                <a:defRPr/>
              </a:pPr>
              <a:t>5/9/2011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1E75B-15D1-4A49-9EAC-F78D035F36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F73596-C487-485E-92F7-70166FE4F631}" type="datetimeFigureOut">
              <a:rPr lang="en-US"/>
              <a:pPr>
                <a:defRPr/>
              </a:pPr>
              <a:t>5/9/2011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4F4B07-36DD-43D1-855E-83514DAC86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67000"/>
            <a:ext cx="7772400" cy="9334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NBDC: N2 Base Line Survey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May 2011</a:t>
            </a:r>
            <a:br>
              <a:rPr lang="en-US" sz="2700" dirty="0" smtClean="0"/>
            </a:br>
            <a:r>
              <a:rPr lang="en-US" sz="2700" dirty="0" smtClean="0"/>
              <a:t>Addis Ababa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295400" y="838200"/>
            <a:ext cx="6400800" cy="14478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solidFill>
                  <a:srgbClr val="00B0F0"/>
                </a:solidFill>
              </a:rPr>
              <a:t>‘IMPLEMENTATION OF RAIN WATER MANAGEMENT TECHNOLOGIES IN FOGERA WOREDA’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01625" y="0"/>
            <a:ext cx="8534400" cy="1066800"/>
          </a:xfrm>
        </p:spPr>
        <p:txBody>
          <a:bodyPr/>
          <a:lstStyle/>
          <a:p>
            <a:r>
              <a:rPr lang="en-US" sz="3200" b="1" smtClean="0"/>
              <a:t>Knowledge and Skills of Actors about  NRM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25" y="1143000"/>
            <a:ext cx="8537575" cy="541020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dirty="0" smtClean="0"/>
              <a:t>This varies across actors (DAs, Woreda Experts, N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GOs, ARCs, etc)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DAs were found to have relatively high level of awareness about the different technologies.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Woreda experts/administrators however possess medium and even low level of knowledge for some RWM techs.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Regardless of the level of knowledge some are either  implemented to a limited extent or not at all.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z="3200" b="1" smtClean="0"/>
              <a:t>RWM Technologies and Actors knowledge level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1371600"/>
          <a:ext cx="8686801" cy="50176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1957437"/>
                <a:gridCol w="2064568"/>
                <a:gridCol w="2493096"/>
              </a:tblGrid>
              <a:tr h="917266">
                <a:tc>
                  <a:txBody>
                    <a:bodyPr/>
                    <a:lstStyle/>
                    <a:p>
                      <a:r>
                        <a:rPr lang="en-US" dirty="0" smtClean="0"/>
                        <a:t>Technology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DAs knowledge 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Woreda expert</a:t>
                      </a:r>
                      <a:r>
                        <a:rPr lang="en-US" baseline="0" dirty="0" smtClean="0"/>
                        <a:t> knowledge 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Implementation </a:t>
                      </a:r>
                      <a:endParaRPr lang="en-US" dirty="0"/>
                    </a:p>
                  </a:txBody>
                  <a:tcPr/>
                </a:tc>
              </a:tr>
              <a:tr h="4961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Terraces/bunds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Medium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Yes*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61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Micro-catchment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Medium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Yes*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27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Check dams/gully rehabilitation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Medium 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Yes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61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Rain water harvesting pond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Medium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No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61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Mulching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Medium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No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61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Drainage furrows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Yes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61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Contour ploughing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Yes*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6141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* </a:t>
                      </a: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NOT</a:t>
                      </a:r>
                      <a:r>
                        <a:rPr lang="en-US" sz="1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IMPLEMENTED IN THE LOWLAND AREAS (I.E., Shaga, Kokit and Dibasifatra (partially))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 smtClean="0"/>
              <a:t>RWM Technologies and Actors knowledge level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458204" cy="4709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51"/>
                <a:gridCol w="2114551"/>
                <a:gridCol w="2114551"/>
                <a:gridCol w="2114551"/>
              </a:tblGrid>
              <a:tr h="795231">
                <a:tc>
                  <a:txBody>
                    <a:bodyPr/>
                    <a:lstStyle/>
                    <a:p>
                      <a:r>
                        <a:rPr lang="en-US" dirty="0" smtClean="0"/>
                        <a:t>Technology</a:t>
                      </a:r>
                      <a:endParaRPr lang="en-US" dirty="0"/>
                    </a:p>
                  </a:txBody>
                  <a:tcPr marL="88487" marR="8848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DAs knowledge level</a:t>
                      </a:r>
                      <a:endParaRPr lang="en-US" dirty="0"/>
                    </a:p>
                  </a:txBody>
                  <a:tcPr marL="88487" marR="8848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Woreda expert</a:t>
                      </a:r>
                      <a:r>
                        <a:rPr lang="en-US" baseline="0" dirty="0" smtClean="0"/>
                        <a:t> knowledge level</a:t>
                      </a:r>
                      <a:endParaRPr lang="en-US" dirty="0"/>
                    </a:p>
                  </a:txBody>
                  <a:tcPr marL="88487" marR="8848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Implementation </a:t>
                      </a:r>
                      <a:endParaRPr lang="en-US" dirty="0"/>
                    </a:p>
                  </a:txBody>
                  <a:tcPr marL="88487" marR="88487"/>
                </a:tc>
              </a:tr>
              <a:tr h="676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Conservation agriculture/zero tillage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Medium 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NO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</a:tr>
              <a:tr h="3387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Crop rotation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Yes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</a:tr>
              <a:tr h="676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Crop-livestock integration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Yes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</a:tr>
              <a:tr h="3387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Agro-forestry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Yes*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</a:tr>
              <a:tr h="676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Grazing land management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No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</a:tr>
              <a:tr h="3387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Area closures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Yes*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</a:tr>
              <a:tr h="3387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Afforestation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High 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Yes*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</a:tr>
              <a:tr h="530312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* </a:t>
                      </a: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NOT</a:t>
                      </a:r>
                      <a:r>
                        <a:rPr lang="en-US" sz="1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IMPLEMENTED IN THE LOWLAND AREAS (I.E., Shaga, Kokit and Dibasifatra (partially))</a:t>
                      </a:r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152400"/>
            <a:ext cx="8534400" cy="685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600" b="1" dirty="0" smtClean="0"/>
              <a:t>Support Received by woreda experts:</a:t>
            </a:r>
            <a:br>
              <a:rPr lang="en-US" sz="3600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 rtlCol="0">
            <a:normAutofit fontScale="85000" lnSpcReduction="20000"/>
          </a:bodyPr>
          <a:lstStyle/>
          <a:p>
            <a:pPr fontAlgn="auto">
              <a:lnSpc>
                <a:spcPct val="2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Regional BoA in terms of material and technical support. </a:t>
            </a:r>
          </a:p>
          <a:p>
            <a:pPr fontAlgn="auto">
              <a:lnSpc>
                <a:spcPct val="2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NGOs such as IPMS, Ethio-wetlands provide training and technical support. </a:t>
            </a:r>
          </a:p>
          <a:p>
            <a:pPr fontAlgn="auto">
              <a:lnSpc>
                <a:spcPct val="2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Regional Gov’t is involved in the construction &amp; maintenance of irrigation canals if the command area is large enough to be beyond the woreda capacity.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609600"/>
          </a:xfrm>
        </p:spPr>
        <p:txBody>
          <a:bodyPr/>
          <a:lstStyle/>
          <a:p>
            <a:r>
              <a:rPr lang="en-US" sz="3200" b="1" smtClean="0"/>
              <a:t>Supports Received by DAs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1625" y="990600"/>
            <a:ext cx="8504238" cy="58674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b="1" smtClean="0"/>
              <a:t>WoA provides:</a:t>
            </a:r>
          </a:p>
          <a:p>
            <a:r>
              <a:rPr lang="en-US" sz="2600" smtClean="0"/>
              <a:t>Technical support for DAs, mobilizing farmers, coordinating dev’t team.</a:t>
            </a:r>
          </a:p>
          <a:p>
            <a:r>
              <a:rPr lang="en-US" sz="2600" smtClean="0"/>
              <a:t>Training on water pump usage and maintenance</a:t>
            </a:r>
          </a:p>
          <a:p>
            <a:r>
              <a:rPr lang="en-US" sz="2600" smtClean="0"/>
              <a:t>Provision of input</a:t>
            </a:r>
          </a:p>
          <a:p>
            <a:pPr>
              <a:buFont typeface="Arial" charset="0"/>
              <a:buNone/>
            </a:pPr>
            <a:endParaRPr lang="en-US" sz="1600" smtClean="0"/>
          </a:p>
          <a:p>
            <a:pPr>
              <a:buFont typeface="Arial" charset="0"/>
              <a:buNone/>
            </a:pPr>
            <a:r>
              <a:rPr lang="en-US" b="1" smtClean="0"/>
              <a:t>Dev’t Team :</a:t>
            </a:r>
            <a:endParaRPr lang="en-US" smtClean="0"/>
          </a:p>
          <a:p>
            <a:r>
              <a:rPr lang="en-US" sz="2600" smtClean="0"/>
              <a:t>Provides Information, discusses  problems, mobilizes the community, &amp; conducts monitoring</a:t>
            </a:r>
          </a:p>
          <a:p>
            <a:pPr>
              <a:buFont typeface="Arial" charset="0"/>
              <a:buNone/>
            </a:pPr>
            <a:endParaRPr lang="en-US" sz="1100" smtClean="0"/>
          </a:p>
          <a:p>
            <a:pPr>
              <a:buFont typeface="Arial" charset="0"/>
              <a:buNone/>
            </a:pPr>
            <a:r>
              <a:rPr lang="en-US" sz="2600" b="1" smtClean="0"/>
              <a:t>Woreda as well as kebele Admin:</a:t>
            </a:r>
          </a:p>
          <a:p>
            <a:r>
              <a:rPr lang="en-US" sz="2600" smtClean="0"/>
              <a:t>Supports through community mobilization, coordination and administration.</a:t>
            </a:r>
          </a:p>
          <a:p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609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Supports Received by DAs…</a:t>
            </a:r>
            <a:r>
              <a:rPr lang="en-US" dirty="0" err="1" smtClean="0"/>
              <a:t>Ctd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NGOs-IPMS: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Input provision(seed, upland rice variety, forage) to improve productivity and marketing;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Technical support through training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Supplies/equips FTCs with the necessary equipments such as TV &amp; Telephone.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NGOs-Ethio-wetlands: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Supports through interventions in wetland management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Provision of training on NRM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Input supply on vegetables, forage towards improving both livelihoods and NRM practices.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/>
              <a:t>Adet</a:t>
            </a:r>
            <a:r>
              <a:rPr lang="en-US" dirty="0" smtClean="0"/>
              <a:t> ARC: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Participatory research for livelihood improvement (FREG approach)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Trainings Given to DAs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 rtlCol="0">
            <a:normAutofit fontScale="92500" lnSpcReduction="20000"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DAs received trainings related to NRM by Ethio-wetlands-a local NGO. 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Some others attended training given by the woreda office of agriculture just for three days. 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They found the training fairly useful(below their expectation) because it was given for too short period to grasp the basic knowledge and learn the desired skills.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Attended short term training on water harvesting and use and other NRM related training.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 smtClean="0"/>
              <a:t>Level of Satisfaction with Supports Received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25" y="838200"/>
            <a:ext cx="8504238" cy="5791200"/>
          </a:xfrm>
        </p:spPr>
        <p:txBody>
          <a:bodyPr rtlCol="0">
            <a:normAutofit fontScale="55000" lnSpcReduction="20000"/>
          </a:bodyPr>
          <a:lstStyle/>
          <a:p>
            <a:pPr fontAlgn="auto">
              <a:lnSpc>
                <a:spcPct val="1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cs typeface="Calibri" pitchFamily="34" charset="0"/>
              </a:rPr>
              <a:t>Though there are various actors working on NRM interventions and often supporting the DAs at the grassroots level there is differential ratings and limitations of the support being given.</a:t>
            </a:r>
          </a:p>
          <a:p>
            <a:pPr fontAlgn="auto">
              <a:lnSpc>
                <a:spcPct val="1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cs typeface="Calibri" pitchFamily="34" charset="0"/>
              </a:rPr>
              <a:t>The support that WoA provides was rated ‘medium’ in 4 of the 5 kebeles studied</a:t>
            </a:r>
          </a:p>
          <a:p>
            <a:pPr fontAlgn="auto">
              <a:lnSpc>
                <a:spcPct val="1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cs typeface="Calibri" pitchFamily="34" charset="0"/>
              </a:rPr>
              <a:t>Only in two kebeles were there NGOs and whose support rated ‘medium’ due to limited scope of areas covered &amp; supports given</a:t>
            </a:r>
          </a:p>
          <a:p>
            <a:pPr fontAlgn="auto">
              <a:lnSpc>
                <a:spcPct val="1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cs typeface="Calibri" pitchFamily="34" charset="0"/>
              </a:rPr>
              <a:t>The degree of coordination among DAs was also discouraging as they are supposed to handle everything that falls under their ‘zone’ regardless of their specialization as if they are ‘Generalists’</a:t>
            </a:r>
          </a:p>
          <a:p>
            <a:pPr fontAlgn="auto">
              <a:lnSpc>
                <a:spcPct val="1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cs typeface="Calibri" pitchFamily="34" charset="0"/>
              </a:rPr>
              <a:t>This assignment constrains their effectiveness, and yet they try to consult each other to fill the skill/knowledge gap.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533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 smtClean="0"/>
              <a:t>Suggestions for effective implementation of RWM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25" y="762000"/>
            <a:ext cx="8504238" cy="6096000"/>
          </a:xfrm>
        </p:spPr>
        <p:txBody>
          <a:bodyPr rtlCol="0">
            <a:normAutofit fontScale="62500" lnSpcReduction="20000"/>
          </a:bodyPr>
          <a:lstStyle/>
          <a:p>
            <a:pPr fontAlgn="auto">
              <a:lnSpc>
                <a:spcPct val="16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Practical activity oriented trainings for DAs/experts on RWM for reasonably long period of time; </a:t>
            </a:r>
          </a:p>
          <a:p>
            <a:pPr fontAlgn="auto">
              <a:lnSpc>
                <a:spcPct val="16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experience sharing with model/successful kebeles e.g., controlled grazing; </a:t>
            </a:r>
          </a:p>
          <a:p>
            <a:pPr fontAlgn="auto">
              <a:lnSpc>
                <a:spcPct val="16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financial as well as material (input) support;</a:t>
            </a:r>
          </a:p>
          <a:p>
            <a:pPr fontAlgn="auto">
              <a:lnSpc>
                <a:spcPct val="16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developing FTC to real field learning site(e.g. modern bee hive, improved forage, water harvesting pond, agro-forestry, etc.).</a:t>
            </a:r>
          </a:p>
          <a:p>
            <a:pPr fontAlgn="auto">
              <a:lnSpc>
                <a:spcPct val="16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Preparing manuals to be used as guidelines/references</a:t>
            </a:r>
          </a:p>
          <a:p>
            <a:pPr fontAlgn="auto">
              <a:lnSpc>
                <a:spcPct val="16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Provision of improved crop and livestock varieties;</a:t>
            </a:r>
          </a:p>
          <a:p>
            <a:pPr fontAlgn="auto">
              <a:lnSpc>
                <a:spcPct val="16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training and technical support related to pest management. </a:t>
            </a:r>
          </a:p>
          <a:p>
            <a:pPr fontAlgn="auto">
              <a:lnSpc>
                <a:spcPct val="16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Locating the FTC itself on resource full area in order for it to be a demonstration site.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3349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 smtClean="0"/>
              <a:t>Recent examples in RWM</a:t>
            </a:r>
            <a:endParaRPr lang="en-US" sz="3200" b="1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4294967295"/>
          </p:nvPr>
        </p:nvSpPr>
        <p:spPr>
          <a:xfrm>
            <a:off x="609600" y="762000"/>
            <a:ext cx="8534400" cy="5364163"/>
          </a:xfrm>
        </p:spPr>
        <p:txBody>
          <a:bodyPr/>
          <a:lstStyle/>
          <a:p>
            <a:r>
              <a:rPr lang="en-US" sz="2400" smtClean="0"/>
              <a:t>Gendenur watershed development activities</a:t>
            </a:r>
          </a:p>
          <a:p>
            <a:r>
              <a:rPr lang="en-US" sz="2400" smtClean="0"/>
              <a:t>Bebekes irrigation project (developed from natural spring – water user association)</a:t>
            </a:r>
          </a:p>
          <a:p>
            <a:r>
              <a:rPr lang="en-US" sz="2400" smtClean="0"/>
              <a:t>Adet agricultural research center demonstration site in Kokit kebele (using Rib river)</a:t>
            </a:r>
          </a:p>
          <a:p>
            <a:r>
              <a:rPr lang="en-US" sz="2400" smtClean="0"/>
              <a:t>Mobile nursery site near Wereta Agricultural College</a:t>
            </a:r>
          </a:p>
          <a:p>
            <a:r>
              <a:rPr lang="en-US" sz="2400" smtClean="0"/>
              <a:t>Bending structures on rice farm built by farmers </a:t>
            </a:r>
          </a:p>
          <a:p>
            <a:r>
              <a:rPr lang="en-US" sz="2400" smtClean="0"/>
              <a:t>Efficient utilization of residual moisture from retreating water in Shesher wetland, Shaga kebele</a:t>
            </a:r>
          </a:p>
          <a:p>
            <a:r>
              <a:rPr lang="en-US" sz="2400" smtClean="0"/>
              <a:t>Sowing grass pea on rice farm before the rice is harvested to efficiently utilize residual moisture</a:t>
            </a:r>
          </a:p>
          <a:p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533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Actors in implementing RWM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8043863" cy="4803775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Development agents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Kebele</a:t>
            </a:r>
            <a:r>
              <a:rPr lang="en-US" dirty="0" smtClean="0"/>
              <a:t> administration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Kebele</a:t>
            </a:r>
            <a:r>
              <a:rPr lang="en-US" dirty="0" smtClean="0"/>
              <a:t> manager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Experts of the </a:t>
            </a:r>
            <a:r>
              <a:rPr lang="en-US" dirty="0" err="1" smtClean="0"/>
              <a:t>WoA</a:t>
            </a:r>
            <a:r>
              <a:rPr lang="en-US" dirty="0" smtClean="0"/>
              <a:t>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-	NRM expert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- 	Livestock expert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-	Crop expert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- 	Irrigation expert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-	Input supply &amp; distribution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Wereda</a:t>
            </a:r>
            <a:r>
              <a:rPr lang="en-US" dirty="0" smtClean="0"/>
              <a:t> administration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Wereda</a:t>
            </a:r>
            <a:r>
              <a:rPr lang="en-US" dirty="0" smtClean="0"/>
              <a:t> office of Water resource development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Cooperatives (irrigation, all-purpose cooperatives)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Adet</a:t>
            </a:r>
            <a:r>
              <a:rPr lang="en-US" dirty="0" smtClean="0"/>
              <a:t> Agricultural Research Center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Amhara</a:t>
            </a:r>
            <a:r>
              <a:rPr lang="en-US" dirty="0" smtClean="0"/>
              <a:t> Credit and Saving Institution (ACSI)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NGOs (IPMS, Ethio-Wetlands)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6000" b="1" dirty="0" smtClean="0"/>
              <a:t>THANK YOU!</a:t>
            </a:r>
            <a:endParaRPr lang="en-US" sz="6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83CFDF-8A84-4DE0-B200-523CF16DBC49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>
              <a:buFont typeface="Arial" charset="0"/>
              <a:buNone/>
            </a:pPr>
            <a:endParaRPr lang="en-US" smtClean="0"/>
          </a:p>
        </p:txBody>
      </p:sp>
      <p:sp>
        <p:nvSpPr>
          <p:cNvPr id="4" name="Oval 3"/>
          <p:cNvSpPr/>
          <p:nvPr/>
        </p:nvSpPr>
        <p:spPr>
          <a:xfrm>
            <a:off x="1676400" y="914400"/>
            <a:ext cx="1524000" cy="6096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Action Plan</a:t>
            </a:r>
            <a:endParaRPr lang="en-US" sz="1400" dirty="0"/>
          </a:p>
        </p:txBody>
      </p:sp>
      <p:sp>
        <p:nvSpPr>
          <p:cNvPr id="5" name="Oval 4"/>
          <p:cNvSpPr/>
          <p:nvPr/>
        </p:nvSpPr>
        <p:spPr>
          <a:xfrm>
            <a:off x="3505200" y="762000"/>
            <a:ext cx="1676400" cy="7620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Community mobilization</a:t>
            </a:r>
            <a:endParaRPr lang="en-US" sz="1400" dirty="0"/>
          </a:p>
        </p:txBody>
      </p:sp>
      <p:sp>
        <p:nvSpPr>
          <p:cNvPr id="6" name="Oval 5"/>
          <p:cNvSpPr/>
          <p:nvPr/>
        </p:nvSpPr>
        <p:spPr>
          <a:xfrm rot="20911239">
            <a:off x="4267200" y="5029200"/>
            <a:ext cx="2133600" cy="914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Identifying &amp; training farmer surveyors</a:t>
            </a:r>
            <a:endParaRPr lang="en-US" sz="1400" dirty="0"/>
          </a:p>
        </p:txBody>
      </p:sp>
      <p:sp>
        <p:nvSpPr>
          <p:cNvPr id="7" name="Oval 6"/>
          <p:cNvSpPr/>
          <p:nvPr/>
        </p:nvSpPr>
        <p:spPr>
          <a:xfrm rot="20043673">
            <a:off x="5965825" y="3948113"/>
            <a:ext cx="1600200" cy="914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Scheduling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175486">
            <a:off x="5410200" y="1219200"/>
            <a:ext cx="2057400" cy="914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Identifying Active labor force &amp; available resources</a:t>
            </a:r>
            <a:endParaRPr lang="en-US" sz="1400" dirty="0"/>
          </a:p>
        </p:txBody>
      </p:sp>
      <p:sp>
        <p:nvSpPr>
          <p:cNvPr id="9" name="Oval 8"/>
          <p:cNvSpPr/>
          <p:nvPr/>
        </p:nvSpPr>
        <p:spPr>
          <a:xfrm rot="20181210">
            <a:off x="6324600" y="2514600"/>
            <a:ext cx="1676400" cy="914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Training farmers</a:t>
            </a:r>
            <a:endParaRPr lang="en-US" sz="1400" dirty="0"/>
          </a:p>
        </p:txBody>
      </p:sp>
      <p:sp>
        <p:nvSpPr>
          <p:cNvPr id="10" name="Oval 9"/>
          <p:cNvSpPr/>
          <p:nvPr/>
        </p:nvSpPr>
        <p:spPr>
          <a:xfrm>
            <a:off x="1981200" y="5257800"/>
            <a:ext cx="1828800" cy="914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Establishment of quality control team</a:t>
            </a:r>
            <a:endParaRPr lang="en-US" sz="1400" dirty="0"/>
          </a:p>
        </p:txBody>
      </p:sp>
      <p:sp>
        <p:nvSpPr>
          <p:cNvPr id="11" name="Oval 10"/>
          <p:cNvSpPr/>
          <p:nvPr/>
        </p:nvSpPr>
        <p:spPr>
          <a:xfrm>
            <a:off x="838200" y="4419600"/>
            <a:ext cx="1524000" cy="914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Execution of activities</a:t>
            </a:r>
            <a:endParaRPr lang="en-US" sz="1400" dirty="0"/>
          </a:p>
        </p:txBody>
      </p:sp>
      <p:sp>
        <p:nvSpPr>
          <p:cNvPr id="12" name="Oval 11"/>
          <p:cNvSpPr/>
          <p:nvPr/>
        </p:nvSpPr>
        <p:spPr>
          <a:xfrm>
            <a:off x="381000" y="3505200"/>
            <a:ext cx="1524000" cy="6858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/>
              <a:t>Follow up &amp; reporting</a:t>
            </a:r>
            <a:endParaRPr lang="en-US" sz="1400" dirty="0"/>
          </a:p>
        </p:txBody>
      </p:sp>
      <p:sp>
        <p:nvSpPr>
          <p:cNvPr id="13" name="Oval 12"/>
          <p:cNvSpPr/>
          <p:nvPr/>
        </p:nvSpPr>
        <p:spPr>
          <a:xfrm>
            <a:off x="381000" y="1828800"/>
            <a:ext cx="838200" cy="533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/>
              <a:t>WoA</a:t>
            </a:r>
            <a:endParaRPr lang="en-US" sz="1400" dirty="0"/>
          </a:p>
        </p:txBody>
      </p:sp>
      <p:grpSp>
        <p:nvGrpSpPr>
          <p:cNvPr id="4109" name="Group 31"/>
          <p:cNvGrpSpPr>
            <a:grpSpLocks/>
          </p:cNvGrpSpPr>
          <p:nvPr/>
        </p:nvGrpSpPr>
        <p:grpSpPr bwMode="auto">
          <a:xfrm>
            <a:off x="498475" y="1117600"/>
            <a:ext cx="6892925" cy="4630738"/>
            <a:chOff x="498133" y="1117148"/>
            <a:chExt cx="6893267" cy="4631690"/>
          </a:xfrm>
        </p:grpSpPr>
        <p:sp>
          <p:nvSpPr>
            <p:cNvPr id="14" name="Right Arrow 13"/>
            <p:cNvSpPr/>
            <p:nvPr/>
          </p:nvSpPr>
          <p:spPr>
            <a:xfrm rot="18703305">
              <a:off x="958464" y="1377589"/>
              <a:ext cx="874892" cy="484211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Plan</a:t>
              </a:r>
              <a:endParaRPr lang="en-US" dirty="0"/>
            </a:p>
          </p:txBody>
        </p:sp>
        <p:sp>
          <p:nvSpPr>
            <p:cNvPr id="16" name="Left-Right Arrow 15"/>
            <p:cNvSpPr/>
            <p:nvPr/>
          </p:nvSpPr>
          <p:spPr>
            <a:xfrm rot="4252710">
              <a:off x="190838" y="2608961"/>
              <a:ext cx="1265498" cy="650907"/>
            </a:xfrm>
            <a:prstGeom prst="left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/>
                <a:t>feedback</a:t>
              </a:r>
              <a:endParaRPr lang="en-US" sz="1000" dirty="0"/>
            </a:p>
          </p:txBody>
        </p:sp>
        <p:sp>
          <p:nvSpPr>
            <p:cNvPr id="21" name="Right Arrow 20"/>
            <p:cNvSpPr/>
            <p:nvPr/>
          </p:nvSpPr>
          <p:spPr>
            <a:xfrm rot="1375926">
              <a:off x="5214830" y="1117148"/>
              <a:ext cx="304815" cy="228647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Right Arrow 22"/>
            <p:cNvSpPr/>
            <p:nvPr/>
          </p:nvSpPr>
          <p:spPr>
            <a:xfrm rot="4726358">
              <a:off x="7042899" y="2270724"/>
              <a:ext cx="360436" cy="254013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Right Arrow 23"/>
            <p:cNvSpPr/>
            <p:nvPr/>
          </p:nvSpPr>
          <p:spPr>
            <a:xfrm rot="5400000">
              <a:off x="7038914" y="3610047"/>
              <a:ext cx="552564" cy="152408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Right Arrow 24"/>
            <p:cNvSpPr/>
            <p:nvPr/>
          </p:nvSpPr>
          <p:spPr>
            <a:xfrm rot="7524412">
              <a:off x="6184799" y="5029576"/>
              <a:ext cx="533510" cy="304815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Right Arrow 25"/>
            <p:cNvSpPr/>
            <p:nvPr/>
          </p:nvSpPr>
          <p:spPr>
            <a:xfrm rot="10349932">
              <a:off x="3822523" y="5520191"/>
              <a:ext cx="533426" cy="228647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Right Arrow 26"/>
            <p:cNvSpPr/>
            <p:nvPr/>
          </p:nvSpPr>
          <p:spPr>
            <a:xfrm rot="12987857">
              <a:off x="2022209" y="5316949"/>
              <a:ext cx="214324" cy="46046"/>
            </a:xfrm>
            <a:prstGeom prst="rightArrow">
              <a:avLst>
                <a:gd name="adj1" fmla="val 34685"/>
                <a:gd name="adj2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Right Arrow 27"/>
            <p:cNvSpPr/>
            <p:nvPr/>
          </p:nvSpPr>
          <p:spPr>
            <a:xfrm rot="14814073">
              <a:off x="1194261" y="4126898"/>
              <a:ext cx="323917" cy="325454"/>
            </a:xfrm>
            <a:prstGeom prst="rightArrow">
              <a:avLst>
                <a:gd name="adj1" fmla="val 11663"/>
                <a:gd name="adj2" fmla="val 3602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9" name="Right Arrow 28"/>
            <p:cNvSpPr/>
            <p:nvPr/>
          </p:nvSpPr>
          <p:spPr>
            <a:xfrm>
              <a:off x="3200192" y="1142553"/>
              <a:ext cx="457223" cy="152431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0" name="Rounded Rectangle 29"/>
          <p:cNvSpPr/>
          <p:nvPr/>
        </p:nvSpPr>
        <p:spPr>
          <a:xfrm>
            <a:off x="2819400" y="2743200"/>
            <a:ext cx="2362200" cy="9906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Implementation Process</a:t>
            </a:r>
            <a:endParaRPr lang="en-US" sz="2400" dirty="0"/>
          </a:p>
        </p:txBody>
      </p:sp>
      <p:sp>
        <p:nvSpPr>
          <p:cNvPr id="4111" name="Title 30"/>
          <p:cNvSpPr>
            <a:spLocks noGrp="1"/>
          </p:cNvSpPr>
          <p:nvPr>
            <p:ph type="title"/>
          </p:nvPr>
        </p:nvSpPr>
        <p:spPr>
          <a:xfrm>
            <a:off x="457200" y="-571500"/>
            <a:ext cx="8229600" cy="11430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914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b="1" dirty="0" smtClean="0"/>
              <a:t>Roles of the different actors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914400"/>
            <a:ext cx="8991600" cy="5334000"/>
          </a:xfrm>
        </p:spPr>
        <p:txBody>
          <a:bodyPr rtlCol="0">
            <a:normAutofit fontScale="92500" lnSpcReduction="1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DA roles include:</a:t>
            </a:r>
          </a:p>
          <a:p>
            <a:pPr algn="l" fontAlgn="auto">
              <a:lnSpc>
                <a:spcPct val="20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identifying those household members capable of working;  </a:t>
            </a:r>
          </a:p>
          <a:p>
            <a:pPr algn="l" fontAlgn="auto">
              <a:lnSpc>
                <a:spcPct val="20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organizing them in to development teams; </a:t>
            </a:r>
          </a:p>
          <a:p>
            <a:pPr algn="l" fontAlgn="auto">
              <a:lnSpc>
                <a:spcPct val="20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preparing action plans;</a:t>
            </a:r>
          </a:p>
          <a:p>
            <a:pPr algn="l" fontAlgn="auto">
              <a:lnSpc>
                <a:spcPct val="20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/>
              <a:t>preparing checklists for weekly control of activities;</a:t>
            </a:r>
          </a:p>
          <a:p>
            <a:pPr algn="l" fontAlgn="auto">
              <a:lnSpc>
                <a:spcPct val="20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DAs roles </a:t>
            </a:r>
            <a:r>
              <a:rPr lang="en-US" i="1" smtClean="0"/>
              <a:t>Cont’d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25" y="1143000"/>
            <a:ext cx="8504238" cy="5486400"/>
          </a:xfrm>
        </p:spPr>
        <p:txBody>
          <a:bodyPr rtlCol="0">
            <a:normAutofit fontScale="70000" lnSpcReduction="20000"/>
          </a:bodyPr>
          <a:lstStyle/>
          <a:p>
            <a:pPr algn="just" fontAlgn="auto">
              <a:lnSpc>
                <a:spcPct val="22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100" dirty="0" smtClean="0"/>
              <a:t>determining annual working days by discussing with community; </a:t>
            </a:r>
          </a:p>
          <a:p>
            <a:pPr algn="just" fontAlgn="auto">
              <a:lnSpc>
                <a:spcPct val="22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100" dirty="0" smtClean="0"/>
              <a:t>identifying potential resources in the hand of the community and making them ready for use;</a:t>
            </a:r>
          </a:p>
          <a:p>
            <a:pPr algn="just" fontAlgn="auto">
              <a:lnSpc>
                <a:spcPct val="22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100" dirty="0" smtClean="0"/>
              <a:t>identifying progressive farmers/surveyors and giving them training; </a:t>
            </a:r>
          </a:p>
          <a:p>
            <a:pPr algn="just" fontAlgn="auto">
              <a:lnSpc>
                <a:spcPct val="22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100" dirty="0" smtClean="0"/>
              <a:t>allowing community to evaluate daily performance of activities; </a:t>
            </a:r>
          </a:p>
          <a:p>
            <a:pPr algn="just" fontAlgn="auto">
              <a:lnSpc>
                <a:spcPct val="22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100" dirty="0" smtClean="0"/>
              <a:t>provision of resources and technical advice;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01625" y="0"/>
            <a:ext cx="8534400" cy="838200"/>
          </a:xfrm>
        </p:spPr>
        <p:txBody>
          <a:bodyPr/>
          <a:lstStyle/>
          <a:p>
            <a:r>
              <a:rPr lang="en-US" smtClean="0"/>
              <a:t>DAs roles </a:t>
            </a:r>
            <a:r>
              <a:rPr lang="en-US" i="1" smtClean="0"/>
              <a:t>Cont’d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 rtlCol="0">
            <a:normAutofit fontScale="92500"/>
          </a:bodyPr>
          <a:lstStyle/>
          <a:p>
            <a:pPr fontAlgn="auto">
              <a:lnSpc>
                <a:spcPct val="2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quality control and follow up of SWC structures; </a:t>
            </a:r>
          </a:p>
          <a:p>
            <a:pPr fontAlgn="auto">
              <a:lnSpc>
                <a:spcPct val="2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reporting to the district expert on daily basis during campaign (weekly in all other times).</a:t>
            </a:r>
          </a:p>
          <a:p>
            <a:pPr fontAlgn="auto">
              <a:lnSpc>
                <a:spcPct val="2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facilitating the election of WUC by the community and following up its undertakings.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DAs roles </a:t>
            </a:r>
            <a:r>
              <a:rPr lang="en-US" i="1" smtClean="0"/>
              <a:t>Cont’d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 rtlCol="0">
            <a:normAutofit fontScale="85000" lnSpcReduction="20000"/>
          </a:bodyPr>
          <a:lstStyle/>
          <a:p>
            <a:pPr fontAlgn="auto">
              <a:lnSpc>
                <a:spcPct val="2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data compilation and reporting to </a:t>
            </a:r>
            <a:r>
              <a:rPr lang="en-US" dirty="0" err="1" smtClean="0"/>
              <a:t>WoA</a:t>
            </a:r>
            <a:r>
              <a:rPr lang="en-US" dirty="0" smtClean="0"/>
              <a:t> office regarding progresses of implementation.</a:t>
            </a:r>
          </a:p>
          <a:p>
            <a:pPr fontAlgn="auto">
              <a:lnSpc>
                <a:spcPct val="2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convincing farmers that the different activities would eventually benefit them. </a:t>
            </a:r>
          </a:p>
          <a:p>
            <a:pPr fontAlgn="auto">
              <a:lnSpc>
                <a:spcPct val="2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Break down of the plan and inform the dev’t team their share/quota; coordination, &amp; follow up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en-US" sz="2800" b="1" smtClean="0"/>
              <a:t>Woreda Level Experts: Roles</a:t>
            </a:r>
            <a:endParaRPr lang="en-US" sz="28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 rtlCol="0">
            <a:normAutofit fontScale="92500"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Community mobilization, 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Provision of technical support through SMS as well as on job-training,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carryout activities, monitoring and follow up and quality control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woreda cabinet and experts avail themselves on the site and discuss with the community about the action plans/time schedules, set ground rules and provides technical support on the site.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Material supply (gabion, sack, spade, ‘</a:t>
            </a:r>
            <a:r>
              <a:rPr lang="en-US" sz="2400" dirty="0" err="1" smtClean="0"/>
              <a:t>doma</a:t>
            </a:r>
            <a:r>
              <a:rPr lang="en-US" sz="2400" dirty="0" smtClean="0"/>
              <a:t>’, etc).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z="3200" b="1" smtClean="0"/>
              <a:t>Monitoring RWM Interventions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sz="2400" smtClean="0"/>
              <a:t>Field visit; DAs’ report; taking remedial measures in case of failure</a:t>
            </a:r>
          </a:p>
          <a:p>
            <a:r>
              <a:rPr lang="en-US" sz="2400" smtClean="0"/>
              <a:t>Using subject matter specialists (SMS) who would supervise activities at the kebele on monthly basis.</a:t>
            </a:r>
          </a:p>
          <a:p>
            <a:r>
              <a:rPr lang="en-US" sz="2400" smtClean="0"/>
              <a:t>Follow up to supervise whether the distributed inputs are effectively used or not. </a:t>
            </a:r>
          </a:p>
          <a:p>
            <a:r>
              <a:rPr lang="en-US" sz="2400" smtClean="0"/>
              <a:t>Experience sharing and field visits by (woreda supervision team) to supervise &amp; identify progresses &amp; problems . Six kebeles under a team; e.g. last year 75% of farmers from other kebeles visited successful kebeles. </a:t>
            </a:r>
          </a:p>
          <a:p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</TotalTime>
  <Words>1193</Words>
  <Application>Microsoft Office PowerPoint</Application>
  <PresentationFormat>On-screen Show (4:3)</PresentationFormat>
  <Paragraphs>203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Calibri</vt:lpstr>
      <vt:lpstr>Arial</vt:lpstr>
      <vt:lpstr>Wingdings</vt:lpstr>
      <vt:lpstr>Times New Roman</vt:lpstr>
      <vt:lpstr>Office Theme</vt:lpstr>
      <vt:lpstr>           NBDC: N2 Base Line Survey   May 2011 Addis Ababa       </vt:lpstr>
      <vt:lpstr>Actors in implementing RWM</vt:lpstr>
      <vt:lpstr>Slide 3</vt:lpstr>
      <vt:lpstr>        Roles of the different actors         </vt:lpstr>
      <vt:lpstr>DAs roles Cont’d</vt:lpstr>
      <vt:lpstr>DAs roles Cont’d</vt:lpstr>
      <vt:lpstr>DAs roles Cont’d</vt:lpstr>
      <vt:lpstr>Woreda Level Experts: Roles</vt:lpstr>
      <vt:lpstr>Monitoring RWM Interventions</vt:lpstr>
      <vt:lpstr>Knowledge and Skills of Actors about  NRM technologies</vt:lpstr>
      <vt:lpstr>RWM Technologies and Actors knowledge level</vt:lpstr>
      <vt:lpstr>RWM Technologies and Actors knowledge level</vt:lpstr>
      <vt:lpstr>   Support Received by woreda experts:   </vt:lpstr>
      <vt:lpstr>Supports Received by DAs</vt:lpstr>
      <vt:lpstr>Supports Received by DAs…Ctd</vt:lpstr>
      <vt:lpstr>Trainings Given to DAs</vt:lpstr>
      <vt:lpstr>Level of Satisfaction with Supports Received</vt:lpstr>
      <vt:lpstr>Suggestions for effective implementation of RWM</vt:lpstr>
      <vt:lpstr>Recent examples in RWM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Implementation of RWM Interventions</dc:title>
  <dc:creator>Asefa</dc:creator>
  <cp:lastModifiedBy>jtucker</cp:lastModifiedBy>
  <cp:revision>71</cp:revision>
  <dcterms:created xsi:type="dcterms:W3CDTF">2011-05-08T07:09:32Z</dcterms:created>
  <dcterms:modified xsi:type="dcterms:W3CDTF">2011-05-09T13:06:13Z</dcterms:modified>
</cp:coreProperties>
</file>